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58" r:id="rId5"/>
    <p:sldId id="266" r:id="rId6"/>
    <p:sldId id="293" r:id="rId7"/>
    <p:sldId id="299" r:id="rId8"/>
    <p:sldId id="301" r:id="rId9"/>
    <p:sldId id="303" r:id="rId10"/>
    <p:sldId id="302" r:id="rId11"/>
    <p:sldId id="300" r:id="rId12"/>
    <p:sldId id="30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ACC8"/>
    <a:srgbClr val="004494"/>
    <a:srgbClr val="024B9C"/>
    <a:srgbClr val="0356B1"/>
    <a:srgbClr val="024EA2"/>
    <a:srgbClr val="035D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6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08" y="328"/>
      </p:cViewPr>
      <p:guideLst>
        <p:guide orient="horz" pos="2092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39EFE-0303-44F6-9A16-FD3B5E015DB1}" type="datetimeFigureOut">
              <a:rPr lang="en-GB" smtClean="0"/>
              <a:t>30/06/2021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04766-77AF-4EBE-9704-229FD5F6A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9881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926D1-0013-4A80-B64E-9D824EE65210}" type="datetimeFigureOut">
              <a:rPr lang="en-GB" smtClean="0"/>
              <a:t>30/06/2021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F2995-AB43-4B7C-B8CD-9DC7C3692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7846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3DAC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rgbClr val="024B9C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rgbClr val="00449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21833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rgbClr val="3DAC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>
                <a:solidFill>
                  <a:srgbClr val="3DACC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6774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rgbClr val="3DAC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>
                <a:solidFill>
                  <a:srgbClr val="3DACC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7101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rgbClr val="3DAC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>
                <a:solidFill>
                  <a:srgbClr val="3DACC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2694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rgbClr val="3DAC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>
                <a:solidFill>
                  <a:srgbClr val="3DACC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4301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solidFill>
            <a:schemeClr val="bg2"/>
          </a:solidFill>
          <a:ln w="28575">
            <a:solidFill>
              <a:srgbClr val="3DACC8"/>
            </a:solidFill>
          </a:ln>
        </p:spPr>
        <p:txBody>
          <a:bodyPr/>
          <a:lstStyle/>
          <a:p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rgbClr val="3DACC8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47" y="743802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8331" y="1992572"/>
            <a:ext cx="822604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rgbClr val="3DACC8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406293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6" y="1825625"/>
            <a:ext cx="4926841" cy="3769957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0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>
                <a:solidFill>
                  <a:srgbClr val="3DACC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solidFill>
            <a:schemeClr val="bg2"/>
          </a:solidFill>
          <a:ln w="28575">
            <a:solidFill>
              <a:srgbClr val="3DACC8"/>
            </a:solidFill>
          </a:ln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203447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rgbClr val="3DAC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>
                <a:solidFill>
                  <a:srgbClr val="3DACC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70722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1451" y="2284668"/>
            <a:ext cx="3141663" cy="2090737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36086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206774" y="403868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72139" y="404194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137503" y="4037437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01072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rgbClr val="3DAC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>
                <a:solidFill>
                  <a:srgbClr val="3DACC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713869" y="2159957"/>
            <a:ext cx="2461591" cy="1638158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13868" y="3968881"/>
            <a:ext cx="2461591" cy="1638158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24547" y="2159956"/>
            <a:ext cx="2461593" cy="1638159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935227" y="3968880"/>
            <a:ext cx="2520000" cy="1638158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033617" y="2159957"/>
            <a:ext cx="2520000" cy="1638159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324549" y="3968880"/>
            <a:ext cx="2461591" cy="1638158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1033617" y="3968881"/>
            <a:ext cx="2520000" cy="1638158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966322" y="2159956"/>
            <a:ext cx="2520000" cy="1638159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85566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46643"/>
            <a:ext cx="10515600" cy="782357"/>
          </a:xfrm>
          <a:solidFill>
            <a:schemeClr val="bg1"/>
          </a:solidFill>
        </p:spPr>
        <p:txBody>
          <a:bodyPr/>
          <a:lstStyle>
            <a:lvl1pPr>
              <a:defRPr>
                <a:solidFill>
                  <a:srgbClr val="3DACC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38200" y="3630613"/>
            <a:ext cx="10515600" cy="2035175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677460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118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3DAC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</p:spPr>
        <p:txBody>
          <a:bodyPr anchor="t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rgbClr val="00449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783535"/>
            <a:ext cx="5040313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998582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2219"/>
            <a:ext cx="12192000" cy="605919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289" y="1078173"/>
            <a:ext cx="12197346" cy="578323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rgbClr val="3DAC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800" i="0">
                <a:solidFill>
                  <a:srgbClr val="3DACC8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442872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rgbClr val="3DACC8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89" y="1122363"/>
            <a:ext cx="1067603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676038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rgbClr val="3DACC8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699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DAC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509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rgbClr val="3DAC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860481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833977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rgbClr val="3DAC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>
                <a:solidFill>
                  <a:srgbClr val="3DACC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2341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rgbClr val="3DAC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>
                <a:solidFill>
                  <a:srgbClr val="3DACC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3839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72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2" r:id="rId2"/>
    <p:sldLayoutId id="2147483657" r:id="rId3"/>
    <p:sldLayoutId id="2147483649" r:id="rId4"/>
    <p:sldLayoutId id="2147483651" r:id="rId5"/>
    <p:sldLayoutId id="2147483669" r:id="rId6"/>
    <p:sldLayoutId id="2147483670" r:id="rId7"/>
    <p:sldLayoutId id="2147483650" r:id="rId8"/>
    <p:sldLayoutId id="2147483660" r:id="rId9"/>
    <p:sldLayoutId id="2147483652" r:id="rId10"/>
    <p:sldLayoutId id="2147483661" r:id="rId11"/>
    <p:sldLayoutId id="2147483653" r:id="rId12"/>
    <p:sldLayoutId id="2147483654" r:id="rId13"/>
    <p:sldLayoutId id="2147483659" r:id="rId14"/>
    <p:sldLayoutId id="2147483658" r:id="rId15"/>
    <p:sldLayoutId id="2147483666" r:id="rId16"/>
    <p:sldLayoutId id="2147483667" r:id="rId17"/>
    <p:sldLayoutId id="2147483668" r:id="rId18"/>
    <p:sldLayoutId id="2147483655" r:id="rId1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3DACC8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dirty="0" smtClean="0"/>
              <a:t>Quality Assurance in the</a:t>
            </a:r>
            <a:br>
              <a:rPr lang="en-GB" dirty="0" smtClean="0"/>
            </a:br>
            <a:r>
              <a:rPr lang="en-GB" dirty="0" smtClean="0"/>
              <a:t>Bologna Process, 2020</a:t>
            </a: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Information from the BPIR 2020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30 June 2021, TPG  C meeting</a:t>
            </a:r>
            <a:endParaRPr lang="en-GB" dirty="0"/>
          </a:p>
        </p:txBody>
      </p:sp>
      <p:sp>
        <p:nvSpPr>
          <p:cNvPr id="9" name="Text Placeholder 7"/>
          <p:cNvSpPr txBox="1">
            <a:spLocks/>
          </p:cNvSpPr>
          <p:nvPr/>
        </p:nvSpPr>
        <p:spPr>
          <a:xfrm>
            <a:off x="1071350" y="5548960"/>
            <a:ext cx="5040313" cy="5289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Tx/>
              <a:buNone/>
              <a:defRPr sz="2200" i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dirty="0" smtClean="0"/>
              <a:t>David Crosier</a:t>
            </a:r>
          </a:p>
          <a:p>
            <a:pPr algn="l"/>
            <a:r>
              <a:rPr lang="en-GB" sz="2000" dirty="0" smtClean="0"/>
              <a:t>European Education and Culture </a:t>
            </a:r>
            <a:br>
              <a:rPr lang="en-GB" sz="2000" dirty="0" smtClean="0"/>
            </a:br>
            <a:r>
              <a:rPr lang="en-GB" sz="2000" dirty="0" smtClean="0"/>
              <a:t>Executive Agency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12137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Compared to previous editions, fewer indicators, but key indicators, and also historical perspective (20 years of Bologna)</a:t>
            </a:r>
          </a:p>
          <a:p>
            <a:r>
              <a:rPr lang="en-GB" dirty="0" smtClean="0"/>
              <a:t>Information collected </a:t>
            </a:r>
            <a:r>
              <a:rPr lang="en-GB" dirty="0"/>
              <a:t>in 2019 with reference year 2018/19</a:t>
            </a:r>
          </a:p>
          <a:p>
            <a:r>
              <a:rPr lang="en-GB" dirty="0"/>
              <a:t>Thus the report shows the evolution in implementation </a:t>
            </a:r>
            <a:r>
              <a:rPr lang="en-GB" b="1" dirty="0"/>
              <a:t>prior</a:t>
            </a:r>
            <a:r>
              <a:rPr lang="en-GB" dirty="0"/>
              <a:t> to </a:t>
            </a:r>
            <a:r>
              <a:rPr lang="en-GB" dirty="0" smtClean="0"/>
              <a:t>output of TPGs</a:t>
            </a:r>
            <a:endParaRPr lang="en-GB" dirty="0"/>
          </a:p>
          <a:p>
            <a:r>
              <a:rPr lang="en-GB" dirty="0"/>
              <a:t>T</a:t>
            </a:r>
            <a:r>
              <a:rPr lang="en-GB" dirty="0" smtClean="0"/>
              <a:t>he </a:t>
            </a:r>
            <a:r>
              <a:rPr lang="en-GB" dirty="0"/>
              <a:t>impact of the TPGs cannot </a:t>
            </a:r>
            <a:r>
              <a:rPr lang="en-GB" dirty="0" smtClean="0"/>
              <a:t>be seen/judged from the BPIR…</a:t>
            </a:r>
            <a:endParaRPr lang="en-GB" dirty="0"/>
          </a:p>
          <a:p>
            <a:endParaRPr lang="en-GB" dirty="0" smtClean="0"/>
          </a:p>
          <a:p>
            <a:pPr marL="0" indent="0">
              <a:spcAft>
                <a:spcPts val="1200"/>
              </a:spcAft>
              <a:buNone/>
            </a:pPr>
            <a:endParaRPr lang="en-GB" dirty="0" smtClean="0"/>
          </a:p>
          <a:p>
            <a:pPr lvl="1">
              <a:spcAft>
                <a:spcPts val="1200"/>
              </a:spcAft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2020 BPIR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856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1200"/>
              </a:spcAft>
              <a:buNone/>
            </a:pPr>
            <a:endParaRPr lang="en-GB" dirty="0" smtClean="0"/>
          </a:p>
          <a:p>
            <a:pPr lvl="1">
              <a:spcAft>
                <a:spcPts val="1200"/>
              </a:spcAft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482860"/>
            <a:ext cx="13088268" cy="782357"/>
          </a:xfrm>
        </p:spPr>
        <p:txBody>
          <a:bodyPr/>
          <a:lstStyle/>
          <a:p>
            <a:r>
              <a:rPr lang="en-GB" dirty="0" smtClean="0"/>
              <a:t>Quality Assurance, 2018/19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991" y="826673"/>
            <a:ext cx="7117449" cy="495647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5048" y="5858773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BE" dirty="0" err="1">
                <a:solidFill>
                  <a:srgbClr val="00B050"/>
                </a:solidFill>
              </a:rPr>
              <a:t>Dark</a:t>
            </a:r>
            <a:r>
              <a:rPr lang="fr-BE" dirty="0">
                <a:solidFill>
                  <a:srgbClr val="00B050"/>
                </a:solidFill>
              </a:rPr>
              <a:t> Green </a:t>
            </a:r>
            <a:r>
              <a:rPr lang="fr-BE" dirty="0"/>
              <a:t>= EQAR </a:t>
            </a:r>
            <a:r>
              <a:rPr lang="fr-BE" dirty="0" err="1"/>
              <a:t>registered</a:t>
            </a:r>
            <a:r>
              <a:rPr lang="fr-BE" dirty="0"/>
              <a:t> </a:t>
            </a:r>
            <a:r>
              <a:rPr lang="fr-BE" dirty="0" err="1"/>
              <a:t>agency</a:t>
            </a:r>
            <a:endParaRPr lang="fr-BE" dirty="0"/>
          </a:p>
          <a:p>
            <a:r>
              <a:rPr lang="fr-BE" dirty="0">
                <a:solidFill>
                  <a:srgbClr val="92D050"/>
                </a:solidFill>
              </a:rPr>
              <a:t>Light Green </a:t>
            </a:r>
            <a:r>
              <a:rPr lang="fr-BE" dirty="0"/>
              <a:t>= ESG-</a:t>
            </a:r>
            <a:r>
              <a:rPr lang="fr-BE" dirty="0" err="1"/>
              <a:t>aligned</a:t>
            </a:r>
            <a:r>
              <a:rPr lang="fr-BE" dirty="0"/>
              <a:t> but not EQAR</a:t>
            </a:r>
          </a:p>
          <a:p>
            <a:r>
              <a:rPr lang="fr-BE" dirty="0">
                <a:solidFill>
                  <a:srgbClr val="FFFF00"/>
                </a:solidFill>
              </a:rPr>
              <a:t>Yellow</a:t>
            </a:r>
            <a:r>
              <a:rPr lang="fr-BE" dirty="0"/>
              <a:t> = EQAR </a:t>
            </a:r>
            <a:r>
              <a:rPr lang="fr-BE" dirty="0" err="1"/>
              <a:t>agencies</a:t>
            </a:r>
            <a:r>
              <a:rPr lang="fr-BE" dirty="0"/>
              <a:t> in </a:t>
            </a:r>
            <a:r>
              <a:rPr lang="fr-BE" dirty="0" err="1"/>
              <a:t>some</a:t>
            </a:r>
            <a:r>
              <a:rPr lang="fr-BE" dirty="0"/>
              <a:t> cases</a:t>
            </a:r>
          </a:p>
        </p:txBody>
      </p:sp>
      <p:sp>
        <p:nvSpPr>
          <p:cNvPr id="6" name="Rectangle 5"/>
          <p:cNvSpPr/>
          <p:nvPr/>
        </p:nvSpPr>
        <p:spPr>
          <a:xfrm>
            <a:off x="5565058" y="585877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BE" dirty="0">
                <a:solidFill>
                  <a:srgbClr val="FFC000"/>
                </a:solidFill>
              </a:rPr>
              <a:t>Orange</a:t>
            </a:r>
            <a:r>
              <a:rPr lang="fr-BE" dirty="0"/>
              <a:t>: QA system not </a:t>
            </a:r>
            <a:r>
              <a:rPr lang="fr-BE" dirty="0" err="1"/>
              <a:t>yet</a:t>
            </a:r>
            <a:r>
              <a:rPr lang="fr-BE" dirty="0"/>
              <a:t> </a:t>
            </a:r>
            <a:r>
              <a:rPr lang="fr-BE" dirty="0" err="1"/>
              <a:t>aligned</a:t>
            </a:r>
            <a:r>
              <a:rPr lang="fr-BE" dirty="0"/>
              <a:t> to ESG</a:t>
            </a:r>
          </a:p>
          <a:p>
            <a:r>
              <a:rPr lang="fr-BE" dirty="0" err="1">
                <a:solidFill>
                  <a:srgbClr val="FF0000"/>
                </a:solidFill>
              </a:rPr>
              <a:t>Red</a:t>
            </a:r>
            <a:r>
              <a:rPr lang="fr-BE" dirty="0"/>
              <a:t>: QA system not </a:t>
            </a:r>
            <a:r>
              <a:rPr lang="fr-BE" dirty="0" err="1"/>
              <a:t>established</a:t>
            </a:r>
            <a:endParaRPr lang="fr-BE" dirty="0"/>
          </a:p>
        </p:txBody>
      </p:sp>
      <p:sp>
        <p:nvSpPr>
          <p:cNvPr id="7" name="TextBox 6"/>
          <p:cNvSpPr txBox="1"/>
          <p:nvPr/>
        </p:nvSpPr>
        <p:spPr>
          <a:xfrm>
            <a:off x="8434647" y="1524000"/>
            <a:ext cx="350204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/>
              <a:t>MAIN INDICATOR FOR QA </a:t>
            </a:r>
          </a:p>
          <a:p>
            <a:endParaRPr lang="fr-BE" dirty="0" smtClean="0"/>
          </a:p>
          <a:p>
            <a:r>
              <a:rPr lang="fr-BE" dirty="0" err="1" smtClean="0"/>
              <a:t>Compared</a:t>
            </a:r>
            <a:r>
              <a:rPr lang="fr-BE" dirty="0" smtClean="0"/>
              <a:t> to 2016/17:</a:t>
            </a:r>
          </a:p>
          <a:p>
            <a:endParaRPr lang="fr-BE" dirty="0"/>
          </a:p>
          <a:p>
            <a:r>
              <a:rPr lang="fr-BE" dirty="0" smtClean="0"/>
              <a:t>6 countries </a:t>
            </a:r>
            <a:r>
              <a:rPr lang="fr-BE" dirty="0" err="1" smtClean="0"/>
              <a:t>moved</a:t>
            </a:r>
            <a:r>
              <a:rPr lang="fr-BE" dirty="0" smtClean="0"/>
              <a:t> to </a:t>
            </a:r>
            <a:r>
              <a:rPr lang="fr-BE" dirty="0" err="1" smtClean="0"/>
              <a:t>dark</a:t>
            </a:r>
            <a:r>
              <a:rPr lang="fr-BE" dirty="0" smtClean="0"/>
              <a:t> green</a:t>
            </a:r>
          </a:p>
          <a:p>
            <a:r>
              <a:rPr lang="fr-BE" dirty="0" smtClean="0"/>
              <a:t>4 countries </a:t>
            </a:r>
            <a:r>
              <a:rPr lang="fr-BE" dirty="0" err="1" smtClean="0"/>
              <a:t>from</a:t>
            </a:r>
            <a:r>
              <a:rPr lang="fr-BE" dirty="0" smtClean="0"/>
              <a:t> orange to </a:t>
            </a:r>
            <a:r>
              <a:rPr lang="fr-BE" dirty="0" err="1" smtClean="0"/>
              <a:t>yellow</a:t>
            </a:r>
            <a:r>
              <a:rPr lang="fr-BE" dirty="0" smtClean="0"/>
              <a:t> or light green</a:t>
            </a:r>
          </a:p>
          <a:p>
            <a:r>
              <a:rPr lang="fr-BE" dirty="0" smtClean="0"/>
              <a:t>1 country </a:t>
            </a:r>
            <a:r>
              <a:rPr lang="fr-BE" dirty="0" err="1" smtClean="0"/>
              <a:t>from</a:t>
            </a:r>
            <a:r>
              <a:rPr lang="fr-BE" dirty="0" smtClean="0"/>
              <a:t> </a:t>
            </a:r>
            <a:r>
              <a:rPr lang="fr-BE" dirty="0" err="1" smtClean="0"/>
              <a:t>red</a:t>
            </a:r>
            <a:r>
              <a:rPr lang="fr-BE" dirty="0" smtClean="0"/>
              <a:t> to orange</a:t>
            </a:r>
          </a:p>
          <a:p>
            <a:endParaRPr lang="fr-BE" dirty="0"/>
          </a:p>
          <a:p>
            <a:r>
              <a:rPr lang="fr-BE" dirty="0" smtClean="0">
                <a:solidFill>
                  <a:srgbClr val="00B050"/>
                </a:solidFill>
              </a:rPr>
              <a:t>Progress continues</a:t>
            </a:r>
            <a:r>
              <a:rPr lang="fr-BE" dirty="0" smtClean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83298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Major changes over </a:t>
            </a:r>
            <a:r>
              <a:rPr lang="en-US" dirty="0" smtClean="0"/>
              <a:t>2 </a:t>
            </a:r>
            <a:r>
              <a:rPr lang="en-US" dirty="0"/>
              <a:t>decades</a:t>
            </a:r>
          </a:p>
          <a:p>
            <a:r>
              <a:rPr lang="en-US" dirty="0" smtClean="0"/>
              <a:t>From a handful of countries with any QA system in 2000, now almost </a:t>
            </a:r>
            <a:r>
              <a:rPr lang="en-US" dirty="0"/>
              <a:t>all countries </a:t>
            </a:r>
            <a:r>
              <a:rPr lang="en-US" dirty="0" smtClean="0"/>
              <a:t>have </a:t>
            </a:r>
            <a:r>
              <a:rPr lang="en-US" dirty="0"/>
              <a:t>internal and external quality assurance systems in place on a system-wide scale</a:t>
            </a:r>
          </a:p>
          <a:p>
            <a:r>
              <a:rPr lang="en-US" dirty="0"/>
              <a:t>European Standards and Guidelines </a:t>
            </a:r>
            <a:r>
              <a:rPr lang="en-US" dirty="0" smtClean="0"/>
              <a:t>(ESG) have </a:t>
            </a:r>
            <a:r>
              <a:rPr lang="en-US" dirty="0"/>
              <a:t>consolidated EHEA model and provided conditions for trust between </a:t>
            </a:r>
            <a:r>
              <a:rPr lang="en-US" dirty="0" smtClean="0"/>
              <a:t>systems</a:t>
            </a:r>
          </a:p>
          <a:p>
            <a:r>
              <a:rPr lang="en-US" dirty="0" smtClean="0"/>
              <a:t>EQAR established to oversee correct use of ESG, and working well</a:t>
            </a:r>
          </a:p>
          <a:p>
            <a:r>
              <a:rPr lang="en-US" dirty="0" smtClean="0"/>
              <a:t>However, practice of trust could still be improved…</a:t>
            </a:r>
            <a:endParaRPr lang="en-US" dirty="0"/>
          </a:p>
          <a:p>
            <a:pPr marL="0" indent="0">
              <a:spcAft>
                <a:spcPts val="1200"/>
              </a:spcAft>
              <a:buNone/>
            </a:pPr>
            <a:endParaRPr lang="en-GB" dirty="0" smtClean="0"/>
          </a:p>
          <a:p>
            <a:pPr lvl="1">
              <a:spcAft>
                <a:spcPts val="1200"/>
              </a:spcAft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Evolution of Quality </a:t>
            </a:r>
            <a:r>
              <a:rPr lang="en-GB" dirty="0"/>
              <a:t>Assurance</a:t>
            </a:r>
          </a:p>
        </p:txBody>
      </p:sp>
    </p:spTree>
    <p:extLst>
      <p:ext uri="{BB962C8B-B14F-4D97-AF65-F5344CB8AC3E}">
        <p14:creationId xmlns:p14="http://schemas.microsoft.com/office/powerpoint/2010/main" val="245367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3265" b="1" dirty="0">
                <a:solidFill>
                  <a:srgbClr val="0F5494"/>
                </a:solidFill>
                <a:latin typeface="Arial Narrow" panose="020B0606020202030204" pitchFamily="34" charset="0"/>
              </a:rPr>
              <a:t/>
            </a:r>
            <a:br>
              <a:rPr lang="fr-BE" sz="3265" b="1" dirty="0">
                <a:solidFill>
                  <a:srgbClr val="0F5494"/>
                </a:solidFill>
                <a:latin typeface="Arial Narrow" panose="020B0606020202030204" pitchFamily="34" charset="0"/>
              </a:rPr>
            </a:br>
            <a:r>
              <a:rPr lang="fr-BE" dirty="0" err="1"/>
              <a:t>Level</a:t>
            </a:r>
            <a:r>
              <a:rPr lang="fr-BE" dirty="0"/>
              <a:t> of </a:t>
            </a:r>
            <a:r>
              <a:rPr lang="fr-BE" dirty="0" err="1"/>
              <a:t>student</a:t>
            </a:r>
            <a:r>
              <a:rPr lang="fr-BE" dirty="0"/>
              <a:t> participation in </a:t>
            </a:r>
            <a:r>
              <a:rPr lang="fr-BE" dirty="0" err="1"/>
              <a:t>external</a:t>
            </a:r>
            <a:r>
              <a:rPr lang="fr-BE" dirty="0"/>
              <a:t> QA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0992" y="1265217"/>
            <a:ext cx="6335132" cy="421922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67460" y="5754218"/>
            <a:ext cx="9030906" cy="1097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1633" dirty="0" err="1">
                <a:solidFill>
                  <a:srgbClr val="00B050"/>
                </a:solidFill>
              </a:rPr>
              <a:t>Dark</a:t>
            </a:r>
            <a:r>
              <a:rPr lang="fr-BE" sz="1633" dirty="0">
                <a:solidFill>
                  <a:srgbClr val="00B050"/>
                </a:solidFill>
              </a:rPr>
              <a:t> Green </a:t>
            </a:r>
            <a:r>
              <a:rPr lang="fr-BE" sz="1633" dirty="0"/>
              <a:t>= </a:t>
            </a:r>
            <a:r>
              <a:rPr lang="fr-BE" sz="1633" dirty="0" err="1"/>
              <a:t>Students</a:t>
            </a:r>
            <a:r>
              <a:rPr lang="fr-BE" sz="1633" dirty="0"/>
              <a:t> full </a:t>
            </a:r>
            <a:r>
              <a:rPr lang="fr-BE" sz="1633" dirty="0" err="1"/>
              <a:t>members</a:t>
            </a:r>
            <a:r>
              <a:rPr lang="fr-BE" sz="1633" dirty="0"/>
              <a:t>/</a:t>
            </a:r>
            <a:r>
              <a:rPr lang="fr-BE" sz="1633" dirty="0" err="1"/>
              <a:t>fully</a:t>
            </a:r>
            <a:r>
              <a:rPr lang="fr-BE" sz="1633" dirty="0"/>
              <a:t> </a:t>
            </a:r>
            <a:r>
              <a:rPr lang="fr-BE" sz="1633" dirty="0" err="1"/>
              <a:t>involved</a:t>
            </a:r>
            <a:r>
              <a:rPr lang="fr-BE" sz="1633" dirty="0"/>
              <a:t>: in: </a:t>
            </a:r>
            <a:r>
              <a:rPr lang="fr-BE" sz="1633" dirty="0" err="1"/>
              <a:t>Governance</a:t>
            </a:r>
            <a:r>
              <a:rPr lang="fr-BE" sz="1633" dirty="0"/>
              <a:t> structures; </a:t>
            </a:r>
            <a:r>
              <a:rPr lang="en-US" sz="1633" dirty="0"/>
              <a:t>external review teams; preparation of self-evaluation reports; decision making process for external reviews;</a:t>
            </a:r>
            <a:endParaRPr lang="fr-BE" sz="1633" dirty="0"/>
          </a:p>
          <a:p>
            <a:r>
              <a:rPr lang="fr-BE" sz="1633" dirty="0" err="1"/>
              <a:t>Follow</a:t>
            </a:r>
            <a:r>
              <a:rPr lang="fr-BE" sz="1633" dirty="0"/>
              <a:t>-up </a:t>
            </a:r>
            <a:r>
              <a:rPr lang="fr-BE" sz="1633" dirty="0" err="1"/>
              <a:t>procedures</a:t>
            </a:r>
            <a:r>
              <a:rPr lang="fr-BE" sz="1633" dirty="0"/>
              <a:t> </a:t>
            </a:r>
          </a:p>
          <a:p>
            <a:endParaRPr lang="fr-BE" sz="1633" dirty="0"/>
          </a:p>
        </p:txBody>
      </p:sp>
      <p:sp>
        <p:nvSpPr>
          <p:cNvPr id="6" name="TextBox 5"/>
          <p:cNvSpPr txBox="1"/>
          <p:nvPr/>
        </p:nvSpPr>
        <p:spPr>
          <a:xfrm>
            <a:off x="7542448" y="2824360"/>
            <a:ext cx="33113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/>
              <a:t>Key point</a:t>
            </a:r>
            <a:r>
              <a:rPr lang="fr-BE" dirty="0" smtClean="0"/>
              <a:t>: </a:t>
            </a:r>
            <a:r>
              <a:rPr lang="fr-BE" dirty="0" err="1"/>
              <a:t>s</a:t>
            </a:r>
            <a:r>
              <a:rPr lang="fr-BE" dirty="0" err="1" smtClean="0"/>
              <a:t>ome</a:t>
            </a:r>
            <a:r>
              <a:rPr lang="fr-BE" dirty="0" smtClean="0"/>
              <a:t> </a:t>
            </a:r>
            <a:r>
              <a:rPr lang="fr-BE" dirty="0" err="1" smtClean="0"/>
              <a:t>improvement</a:t>
            </a:r>
            <a:r>
              <a:rPr lang="fr-BE" dirty="0" smtClean="0"/>
              <a:t> in </a:t>
            </a:r>
            <a:r>
              <a:rPr lang="fr-BE" dirty="0" err="1" smtClean="0"/>
              <a:t>student</a:t>
            </a:r>
            <a:r>
              <a:rPr lang="fr-BE" dirty="0" smtClean="0"/>
              <a:t> participation.. </a:t>
            </a:r>
            <a:r>
              <a:rPr lang="fr-BE" dirty="0" err="1" smtClean="0"/>
              <a:t>However</a:t>
            </a:r>
            <a:r>
              <a:rPr lang="fr-BE" dirty="0" smtClean="0"/>
              <a:t>, </a:t>
            </a:r>
            <a:r>
              <a:rPr lang="fr-BE" dirty="0" err="1" smtClean="0"/>
              <a:t>indicator</a:t>
            </a:r>
            <a:r>
              <a:rPr lang="fr-BE" dirty="0" smtClean="0"/>
              <a:t> </a:t>
            </a:r>
            <a:r>
              <a:rPr lang="fr-BE" dirty="0" err="1" smtClean="0"/>
              <a:t>is</a:t>
            </a:r>
            <a:r>
              <a:rPr lang="fr-BE" dirty="0" smtClean="0"/>
              <a:t> </a:t>
            </a:r>
            <a:r>
              <a:rPr lang="fr-BE" dirty="0" err="1" smtClean="0"/>
              <a:t>moving</a:t>
            </a:r>
            <a:r>
              <a:rPr lang="fr-BE" dirty="0" smtClean="0"/>
              <a:t> </a:t>
            </a:r>
            <a:r>
              <a:rPr lang="fr-BE" dirty="0" err="1" smtClean="0"/>
              <a:t>slowly</a:t>
            </a:r>
            <a:r>
              <a:rPr lang="fr-BE" dirty="0" smtClean="0"/>
              <a:t>…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934974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3265" b="1" dirty="0">
                <a:solidFill>
                  <a:srgbClr val="0F5494"/>
                </a:solidFill>
                <a:latin typeface="Arial Narrow" panose="020B0606020202030204" pitchFamily="34" charset="0"/>
              </a:rPr>
              <a:t/>
            </a:r>
            <a:br>
              <a:rPr lang="fr-BE" sz="3265" b="1" dirty="0">
                <a:solidFill>
                  <a:srgbClr val="0F5494"/>
                </a:solidFill>
                <a:latin typeface="Arial Narrow" panose="020B0606020202030204" pitchFamily="34" charset="0"/>
              </a:rPr>
            </a:br>
            <a:r>
              <a:rPr lang="fr-BE" dirty="0" err="1"/>
              <a:t>Level</a:t>
            </a:r>
            <a:r>
              <a:rPr lang="fr-BE" dirty="0"/>
              <a:t> of international participation in </a:t>
            </a:r>
            <a:r>
              <a:rPr lang="fr-BE" dirty="0" err="1"/>
              <a:t>external</a:t>
            </a:r>
            <a:r>
              <a:rPr lang="fr-BE" dirty="0"/>
              <a:t> QA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651" y="1526468"/>
            <a:ext cx="6771287" cy="386198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743318" y="5791857"/>
            <a:ext cx="8859116" cy="5949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1633" dirty="0" err="1">
                <a:solidFill>
                  <a:srgbClr val="00B050"/>
                </a:solidFill>
              </a:rPr>
              <a:t>Dark</a:t>
            </a:r>
            <a:r>
              <a:rPr lang="fr-BE" sz="1633" dirty="0">
                <a:solidFill>
                  <a:srgbClr val="00B050"/>
                </a:solidFill>
              </a:rPr>
              <a:t> Green </a:t>
            </a:r>
            <a:r>
              <a:rPr lang="fr-BE" sz="1633" dirty="0"/>
              <a:t>= </a:t>
            </a:r>
            <a:r>
              <a:rPr lang="fr-BE" sz="1633" dirty="0" err="1"/>
              <a:t>Agencies</a:t>
            </a:r>
            <a:r>
              <a:rPr lang="fr-BE" sz="1633" dirty="0"/>
              <a:t> are </a:t>
            </a:r>
            <a:r>
              <a:rPr lang="fr-BE" sz="1633" dirty="0" err="1"/>
              <a:t>members</a:t>
            </a:r>
            <a:r>
              <a:rPr lang="fr-BE" sz="1633" dirty="0"/>
              <a:t> of ENQA; </a:t>
            </a:r>
            <a:r>
              <a:rPr lang="en-US" sz="1633" dirty="0"/>
              <a:t>international peers/experts participate in governance of national quality assurance bodies; in evaluation teams; in follow-up</a:t>
            </a:r>
            <a:endParaRPr lang="fr-BE" sz="1633" dirty="0"/>
          </a:p>
        </p:txBody>
      </p:sp>
      <p:sp>
        <p:nvSpPr>
          <p:cNvPr id="3" name="TextBox 2"/>
          <p:cNvSpPr txBox="1"/>
          <p:nvPr/>
        </p:nvSpPr>
        <p:spPr>
          <a:xfrm>
            <a:off x="8018585" y="2526774"/>
            <a:ext cx="31814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/>
              <a:t>Key point</a:t>
            </a:r>
            <a:r>
              <a:rPr lang="fr-BE" dirty="0" smtClean="0"/>
              <a:t>: </a:t>
            </a:r>
            <a:r>
              <a:rPr lang="fr-BE" dirty="0" err="1" smtClean="0"/>
              <a:t>Improvement</a:t>
            </a:r>
            <a:r>
              <a:rPr lang="fr-BE" dirty="0" smtClean="0"/>
              <a:t> in a few countries.. </a:t>
            </a:r>
            <a:r>
              <a:rPr lang="fr-BE" dirty="0" err="1" smtClean="0"/>
              <a:t>Moving</a:t>
            </a:r>
            <a:r>
              <a:rPr lang="fr-BE" dirty="0" smtClean="0"/>
              <a:t> in the right direction - but </a:t>
            </a:r>
            <a:r>
              <a:rPr lang="fr-BE" dirty="0" err="1" smtClean="0"/>
              <a:t>slowly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600952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6809" y="412521"/>
            <a:ext cx="10515600" cy="782357"/>
          </a:xfrm>
        </p:spPr>
        <p:txBody>
          <a:bodyPr/>
          <a:lstStyle/>
          <a:p>
            <a:r>
              <a:rPr lang="en-US" sz="3265" b="1" dirty="0">
                <a:solidFill>
                  <a:srgbClr val="0F5494"/>
                </a:solidFill>
                <a:latin typeface="Arial Narrow" panose="020B0606020202030204" pitchFamily="34" charset="0"/>
              </a:rPr>
              <a:t/>
            </a:r>
            <a:br>
              <a:rPr lang="en-US" sz="3265" b="1" dirty="0">
                <a:solidFill>
                  <a:srgbClr val="0F5494"/>
                </a:solidFill>
                <a:latin typeface="Arial Narrow" panose="020B0606020202030204" pitchFamily="34" charset="0"/>
              </a:rPr>
            </a:br>
            <a:r>
              <a:rPr lang="en-US" dirty="0"/>
              <a:t>Level of openness to cross border QA of EQAR registered agencies</a:t>
            </a:r>
            <a:endParaRPr lang="fr-B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2534" y="1379997"/>
            <a:ext cx="6022326" cy="373795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43317" y="5599498"/>
            <a:ext cx="9120359" cy="846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1633" dirty="0" err="1">
                <a:solidFill>
                  <a:srgbClr val="00B050"/>
                </a:solidFill>
              </a:rPr>
              <a:t>Dark</a:t>
            </a:r>
            <a:r>
              <a:rPr lang="fr-BE" sz="1633" dirty="0">
                <a:solidFill>
                  <a:srgbClr val="00B050"/>
                </a:solidFill>
              </a:rPr>
              <a:t> Green </a:t>
            </a:r>
            <a:r>
              <a:rPr lang="fr-BE" sz="1633" dirty="0"/>
              <a:t>= </a:t>
            </a:r>
            <a:r>
              <a:rPr lang="en-IE" sz="1633" b="1" dirty="0"/>
              <a:t>All institutions and programmes + EQAR criterion; </a:t>
            </a:r>
            <a:r>
              <a:rPr lang="en-IE" sz="1633" b="1" dirty="0">
                <a:solidFill>
                  <a:srgbClr val="92D050"/>
                </a:solidFill>
              </a:rPr>
              <a:t>Light green </a:t>
            </a:r>
            <a:r>
              <a:rPr lang="en-IE" sz="1633" b="1" dirty="0"/>
              <a:t>= All institutions and programmes; EQAR not a criterion; </a:t>
            </a:r>
            <a:r>
              <a:rPr lang="en-IE" sz="1633" b="1" dirty="0">
                <a:solidFill>
                  <a:srgbClr val="FFFF00"/>
                </a:solidFill>
              </a:rPr>
              <a:t>yellow </a:t>
            </a:r>
            <a:r>
              <a:rPr lang="en-IE" sz="1633" b="1" dirty="0"/>
              <a:t>= some institutions and programmes + EQAR; </a:t>
            </a:r>
            <a:r>
              <a:rPr lang="en-IE" sz="1633" b="1" dirty="0">
                <a:solidFill>
                  <a:srgbClr val="FFC000"/>
                </a:solidFill>
              </a:rPr>
              <a:t>orange</a:t>
            </a:r>
            <a:r>
              <a:rPr lang="en-IE" sz="1633" b="1" dirty="0"/>
              <a:t> = discussions ongoing; </a:t>
            </a:r>
            <a:r>
              <a:rPr lang="en-IE" sz="1633" b="1" dirty="0">
                <a:solidFill>
                  <a:srgbClr val="FF0000"/>
                </a:solidFill>
              </a:rPr>
              <a:t>red</a:t>
            </a:r>
            <a:r>
              <a:rPr lang="en-IE" sz="1633" b="1" dirty="0"/>
              <a:t> = No openness  </a:t>
            </a:r>
            <a:endParaRPr lang="fr-BE" sz="1633" dirty="0"/>
          </a:p>
        </p:txBody>
      </p:sp>
      <p:sp>
        <p:nvSpPr>
          <p:cNvPr id="3" name="TextBox 2"/>
          <p:cNvSpPr txBox="1"/>
          <p:nvPr/>
        </p:nvSpPr>
        <p:spPr>
          <a:xfrm>
            <a:off x="7234040" y="2705325"/>
            <a:ext cx="37387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/>
              <a:t>Key point: </a:t>
            </a:r>
            <a:r>
              <a:rPr lang="fr-BE" dirty="0" err="1" smtClean="0"/>
              <a:t>Although</a:t>
            </a:r>
            <a:r>
              <a:rPr lang="fr-BE" dirty="0" smtClean="0"/>
              <a:t> </a:t>
            </a:r>
            <a:r>
              <a:rPr lang="fr-BE" dirty="0" err="1" smtClean="0"/>
              <a:t>this</a:t>
            </a:r>
            <a:r>
              <a:rPr lang="fr-BE" dirty="0" smtClean="0"/>
              <a:t> </a:t>
            </a:r>
            <a:r>
              <a:rPr lang="fr-BE" dirty="0" err="1" smtClean="0"/>
              <a:t>indicator</a:t>
            </a:r>
            <a:r>
              <a:rPr lang="fr-BE" dirty="0" smtClean="0"/>
              <a:t> </a:t>
            </a:r>
            <a:r>
              <a:rPr lang="fr-BE" dirty="0" err="1" smtClean="0"/>
              <a:t>appears</a:t>
            </a:r>
            <a:r>
              <a:rPr lang="fr-BE" dirty="0" smtClean="0"/>
              <a:t> </a:t>
            </a:r>
            <a:r>
              <a:rPr lang="fr-BE" dirty="0" err="1" smtClean="0"/>
              <a:t>quite</a:t>
            </a:r>
            <a:r>
              <a:rPr lang="fr-BE" dirty="0" smtClean="0"/>
              <a:t> </a:t>
            </a:r>
            <a:r>
              <a:rPr lang="fr-BE" dirty="0" err="1" smtClean="0"/>
              <a:t>red</a:t>
            </a:r>
            <a:r>
              <a:rPr lang="fr-BE" dirty="0" smtClean="0"/>
              <a:t>, </a:t>
            </a:r>
            <a:r>
              <a:rPr lang="fr-BE" dirty="0" err="1" smtClean="0"/>
              <a:t>it</a:t>
            </a:r>
            <a:r>
              <a:rPr lang="fr-BE" dirty="0" smtClean="0"/>
              <a:t> </a:t>
            </a:r>
            <a:r>
              <a:rPr lang="fr-BE" dirty="0" err="1" smtClean="0"/>
              <a:t>is</a:t>
            </a:r>
            <a:r>
              <a:rPr lang="fr-BE" dirty="0" smtClean="0"/>
              <a:t> </a:t>
            </a:r>
            <a:r>
              <a:rPr lang="fr-BE" dirty="0" err="1" smtClean="0"/>
              <a:t>improving</a:t>
            </a:r>
            <a:r>
              <a:rPr lang="fr-BE" dirty="0" smtClean="0"/>
              <a:t> </a:t>
            </a:r>
            <a:r>
              <a:rPr lang="fr-BE" dirty="0" err="1" smtClean="0"/>
              <a:t>quite</a:t>
            </a:r>
            <a:r>
              <a:rPr lang="fr-BE" dirty="0" smtClean="0"/>
              <a:t> </a:t>
            </a:r>
            <a:r>
              <a:rPr lang="fr-BE" dirty="0" err="1" smtClean="0"/>
              <a:t>rapidly</a:t>
            </a:r>
            <a:r>
              <a:rPr lang="fr-BE" dirty="0" smtClean="0"/>
              <a:t> (</a:t>
            </a:r>
            <a:r>
              <a:rPr lang="fr-BE" dirty="0" err="1" smtClean="0"/>
              <a:t>eg</a:t>
            </a:r>
            <a:r>
              <a:rPr lang="fr-BE" dirty="0" smtClean="0"/>
              <a:t> </a:t>
            </a:r>
            <a:r>
              <a:rPr lang="fr-BE" dirty="0" err="1" smtClean="0"/>
              <a:t>dark</a:t>
            </a:r>
            <a:r>
              <a:rPr lang="fr-BE" dirty="0" smtClean="0"/>
              <a:t> green 2013 8 countries, 2016 12 countries, and 2018 21 countries)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705379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European approach to QA of joint </a:t>
            </a:r>
            <a:r>
              <a:rPr lang="en-US" dirty="0" err="1"/>
              <a:t>programmes</a:t>
            </a:r>
            <a:endParaRPr lang="fr-BE" dirty="0"/>
          </a:p>
        </p:txBody>
      </p:sp>
      <p:sp>
        <p:nvSpPr>
          <p:cNvPr id="5" name="Rectangle 4"/>
          <p:cNvSpPr/>
          <p:nvPr/>
        </p:nvSpPr>
        <p:spPr>
          <a:xfrm>
            <a:off x="462116" y="5657671"/>
            <a:ext cx="112817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dirty="0"/>
              <a:t>NB </a:t>
            </a:r>
            <a:r>
              <a:rPr lang="fr-BE" i="1" dirty="0" err="1"/>
              <a:t>Map</a:t>
            </a:r>
            <a:r>
              <a:rPr lang="fr-BE" i="1" dirty="0"/>
              <a:t> shows </a:t>
            </a:r>
            <a:r>
              <a:rPr lang="fr-BE" i="1" dirty="0" err="1"/>
              <a:t>only</a:t>
            </a:r>
            <a:r>
              <a:rPr lang="fr-BE" i="1" dirty="0"/>
              <a:t> the minimal condition of </a:t>
            </a:r>
            <a:r>
              <a:rPr lang="fr-BE" i="1" dirty="0" err="1" smtClean="0"/>
              <a:t>legislation</a:t>
            </a:r>
            <a:r>
              <a:rPr lang="fr-BE" i="1" dirty="0" smtClean="0"/>
              <a:t> </a:t>
            </a:r>
            <a:r>
              <a:rPr lang="fr-BE" i="1" dirty="0" err="1" smtClean="0"/>
              <a:t>permitting</a:t>
            </a:r>
            <a:r>
              <a:rPr lang="fr-BE" i="1" dirty="0" smtClean="0"/>
              <a:t> </a:t>
            </a:r>
            <a:r>
              <a:rPr lang="fr-BE" i="1" dirty="0"/>
              <a:t>the </a:t>
            </a:r>
            <a:r>
              <a:rPr lang="fr-BE" i="1" dirty="0" smtClean="0"/>
              <a:t>European </a:t>
            </a:r>
            <a:r>
              <a:rPr lang="fr-BE" i="1" dirty="0" err="1"/>
              <a:t>Approach</a:t>
            </a:r>
            <a:r>
              <a:rPr lang="fr-BE" i="1" dirty="0"/>
              <a:t> </a:t>
            </a:r>
          </a:p>
          <a:p>
            <a:endParaRPr lang="fr-BE" dirty="0"/>
          </a:p>
        </p:txBody>
      </p:sp>
      <p:pic>
        <p:nvPicPr>
          <p:cNvPr id="6" name="Content Placeholder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351481"/>
            <a:ext cx="6697445" cy="41878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84211" y="1524000"/>
            <a:ext cx="453749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Adoption in 2015, and European </a:t>
            </a:r>
            <a:r>
              <a:rPr lang="fr-BE" dirty="0" err="1" smtClean="0"/>
              <a:t>Approach</a:t>
            </a:r>
            <a:r>
              <a:rPr lang="fr-BE" dirty="0" smtClean="0"/>
              <a:t> </a:t>
            </a:r>
            <a:r>
              <a:rPr lang="fr-BE" dirty="0" err="1" smtClean="0"/>
              <a:t>is</a:t>
            </a:r>
            <a:r>
              <a:rPr lang="fr-BE" dirty="0" smtClean="0"/>
              <a:t> a simple and effective </a:t>
            </a:r>
            <a:r>
              <a:rPr lang="fr-BE" dirty="0" err="1" smtClean="0"/>
              <a:t>way</a:t>
            </a:r>
            <a:r>
              <a:rPr lang="fr-BE" dirty="0" smtClean="0"/>
              <a:t> of </a:t>
            </a:r>
            <a:r>
              <a:rPr lang="fr-BE" dirty="0" err="1" smtClean="0"/>
              <a:t>improving</a:t>
            </a:r>
            <a:r>
              <a:rPr lang="fr-BE" dirty="0" smtClean="0"/>
              <a:t> </a:t>
            </a:r>
            <a:r>
              <a:rPr lang="fr-BE" dirty="0" err="1" smtClean="0"/>
              <a:t>external</a:t>
            </a:r>
            <a:r>
              <a:rPr lang="fr-BE" dirty="0" smtClean="0"/>
              <a:t> </a:t>
            </a:r>
            <a:r>
              <a:rPr lang="fr-BE" dirty="0" err="1" smtClean="0"/>
              <a:t>quality</a:t>
            </a:r>
            <a:r>
              <a:rPr lang="fr-BE" dirty="0" smtClean="0"/>
              <a:t> assurance for joint programmes: one </a:t>
            </a:r>
            <a:r>
              <a:rPr lang="fr-BE" dirty="0" err="1" smtClean="0"/>
              <a:t>evaluation</a:t>
            </a:r>
            <a:r>
              <a:rPr lang="fr-BE" dirty="0" smtClean="0"/>
              <a:t>, </a:t>
            </a:r>
            <a:r>
              <a:rPr lang="fr-BE" dirty="0" err="1" smtClean="0"/>
              <a:t>following</a:t>
            </a:r>
            <a:r>
              <a:rPr lang="fr-BE" dirty="0" smtClean="0"/>
              <a:t> ESG…</a:t>
            </a:r>
          </a:p>
          <a:p>
            <a:endParaRPr lang="fr-BE" dirty="0" smtClean="0"/>
          </a:p>
          <a:p>
            <a:r>
              <a:rPr lang="fr-BE" dirty="0" smtClean="0"/>
              <a:t>Countries slow to </a:t>
            </a:r>
            <a:r>
              <a:rPr lang="fr-BE" dirty="0" err="1" smtClean="0"/>
              <a:t>adjust</a:t>
            </a:r>
            <a:r>
              <a:rPr lang="fr-BE" dirty="0" smtClean="0"/>
              <a:t>: </a:t>
            </a:r>
            <a:r>
              <a:rPr lang="fr-BE" dirty="0" err="1" smtClean="0"/>
              <a:t>so</a:t>
            </a:r>
            <a:r>
              <a:rPr lang="fr-BE" dirty="0" smtClean="0"/>
              <a:t> far </a:t>
            </a:r>
            <a:r>
              <a:rPr lang="fr-BE" dirty="0" err="1" smtClean="0"/>
              <a:t>only</a:t>
            </a:r>
            <a:r>
              <a:rPr lang="fr-BE" dirty="0" smtClean="0"/>
              <a:t> in 12 countries are all </a:t>
            </a:r>
            <a:r>
              <a:rPr lang="fr-BE" dirty="0" err="1" smtClean="0"/>
              <a:t>HEIs</a:t>
            </a:r>
            <a:r>
              <a:rPr lang="fr-BE" dirty="0" smtClean="0"/>
              <a:t> able to </a:t>
            </a:r>
            <a:r>
              <a:rPr lang="fr-BE" dirty="0" err="1" smtClean="0"/>
              <a:t>benefit</a:t>
            </a:r>
            <a:r>
              <a:rPr lang="fr-BE" dirty="0" smtClean="0"/>
              <a:t> </a:t>
            </a:r>
            <a:r>
              <a:rPr lang="fr-BE" dirty="0" err="1" smtClean="0"/>
              <a:t>from</a:t>
            </a:r>
            <a:r>
              <a:rPr lang="fr-BE" dirty="0" smtClean="0"/>
              <a:t> the European </a:t>
            </a:r>
            <a:r>
              <a:rPr lang="fr-BE" dirty="0" err="1" smtClean="0"/>
              <a:t>approach</a:t>
            </a:r>
            <a:r>
              <a:rPr lang="fr-BE" dirty="0" smtClean="0"/>
              <a:t> </a:t>
            </a:r>
          </a:p>
          <a:p>
            <a:endParaRPr lang="fr-BE" dirty="0"/>
          </a:p>
          <a:p>
            <a:r>
              <a:rPr lang="fr-BE" dirty="0" smtClean="0"/>
              <a:t>European </a:t>
            </a:r>
            <a:r>
              <a:rPr lang="fr-BE" dirty="0" err="1" smtClean="0"/>
              <a:t>Universities</a:t>
            </a:r>
            <a:r>
              <a:rPr lang="fr-BE" dirty="0" smtClean="0"/>
              <a:t> Initiative and Erasmus </a:t>
            </a:r>
            <a:r>
              <a:rPr lang="fr-BE" dirty="0" err="1" smtClean="0"/>
              <a:t>Mundus</a:t>
            </a:r>
            <a:r>
              <a:rPr lang="fr-BE" dirty="0" smtClean="0"/>
              <a:t> </a:t>
            </a:r>
            <a:r>
              <a:rPr lang="fr-BE" dirty="0" err="1" smtClean="0"/>
              <a:t>provide</a:t>
            </a:r>
            <a:r>
              <a:rPr lang="fr-BE" dirty="0" smtClean="0"/>
              <a:t> </a:t>
            </a:r>
            <a:r>
              <a:rPr lang="fr-BE" dirty="0" err="1" smtClean="0"/>
              <a:t>very</a:t>
            </a:r>
            <a:r>
              <a:rPr lang="fr-BE" dirty="0" smtClean="0"/>
              <a:t> good stimulus for positive change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98879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248" y="574841"/>
            <a:ext cx="10515600" cy="782357"/>
          </a:xfrm>
        </p:spPr>
        <p:txBody>
          <a:bodyPr/>
          <a:lstStyle/>
          <a:p>
            <a:r>
              <a:rPr lang="fr-BE" sz="3265" b="1" dirty="0">
                <a:solidFill>
                  <a:srgbClr val="0F5494"/>
                </a:solidFill>
                <a:latin typeface="Arial Narrow" panose="020B0606020202030204" pitchFamily="34" charset="0"/>
              </a:rPr>
              <a:t/>
            </a:r>
            <a:br>
              <a:rPr lang="fr-BE" sz="3265" b="1" dirty="0">
                <a:solidFill>
                  <a:srgbClr val="0F5494"/>
                </a:solidFill>
                <a:latin typeface="Arial Narrow" panose="020B0606020202030204" pitchFamily="34" charset="0"/>
              </a:rPr>
            </a:br>
            <a:r>
              <a:rPr lang="fr-BE" dirty="0" err="1"/>
              <a:t>Looking</a:t>
            </a:r>
            <a:r>
              <a:rPr lang="fr-BE" dirty="0"/>
              <a:t> </a:t>
            </a:r>
            <a:r>
              <a:rPr lang="fr-BE" dirty="0" err="1"/>
              <a:t>ahead</a:t>
            </a:r>
            <a:r>
              <a:rPr lang="fr-BE" dirty="0"/>
              <a:t> (to a post-</a:t>
            </a:r>
            <a:r>
              <a:rPr lang="fr-BE" dirty="0" err="1"/>
              <a:t>covid</a:t>
            </a:r>
            <a:r>
              <a:rPr lang="fr-BE" dirty="0"/>
              <a:t> future)…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/>
              <a:t>European </a:t>
            </a:r>
            <a:r>
              <a:rPr lang="fr-BE" dirty="0" err="1"/>
              <a:t>cooperation</a:t>
            </a:r>
            <a:r>
              <a:rPr lang="fr-BE" dirty="0"/>
              <a:t> </a:t>
            </a:r>
            <a:r>
              <a:rPr lang="fr-BE" dirty="0" err="1"/>
              <a:t>can</a:t>
            </a:r>
            <a:r>
              <a:rPr lang="fr-BE" dirty="0"/>
              <a:t>/must show </a:t>
            </a:r>
            <a:r>
              <a:rPr lang="fr-BE" dirty="0" err="1"/>
              <a:t>its</a:t>
            </a:r>
            <a:r>
              <a:rPr lang="fr-BE" dirty="0"/>
              <a:t> value to </a:t>
            </a:r>
            <a:r>
              <a:rPr lang="fr-BE" dirty="0" smtClean="0"/>
              <a:t>society</a:t>
            </a:r>
          </a:p>
          <a:p>
            <a:r>
              <a:rPr lang="fr-BE" dirty="0" err="1" smtClean="0"/>
              <a:t>Quality</a:t>
            </a:r>
            <a:r>
              <a:rPr lang="fr-BE" dirty="0" smtClean="0"/>
              <a:t> assurance </a:t>
            </a:r>
            <a:r>
              <a:rPr lang="fr-BE" dirty="0" err="1" smtClean="0"/>
              <a:t>will</a:t>
            </a:r>
            <a:r>
              <a:rPr lang="fr-BE" dirty="0" smtClean="0"/>
              <a:t> </a:t>
            </a:r>
            <a:r>
              <a:rPr lang="fr-BE" dirty="0" err="1" smtClean="0"/>
              <a:t>need</a:t>
            </a:r>
            <a:r>
              <a:rPr lang="fr-BE" dirty="0" smtClean="0"/>
              <a:t> to </a:t>
            </a:r>
            <a:r>
              <a:rPr lang="fr-BE" dirty="0" err="1" smtClean="0"/>
              <a:t>adapt</a:t>
            </a:r>
            <a:r>
              <a:rPr lang="fr-BE" dirty="0" smtClean="0"/>
              <a:t> and continue to </a:t>
            </a:r>
            <a:r>
              <a:rPr lang="fr-BE" dirty="0" err="1" smtClean="0"/>
              <a:t>evolve</a:t>
            </a:r>
            <a:endParaRPr lang="fr-BE" dirty="0"/>
          </a:p>
          <a:p>
            <a:r>
              <a:rPr lang="fr-BE" dirty="0" err="1" smtClean="0"/>
              <a:t>Role</a:t>
            </a:r>
            <a:r>
              <a:rPr lang="fr-BE" dirty="0" smtClean="0"/>
              <a:t> for QA to </a:t>
            </a:r>
            <a:r>
              <a:rPr lang="fr-BE" dirty="0" err="1" smtClean="0"/>
              <a:t>be</a:t>
            </a:r>
            <a:r>
              <a:rPr lang="fr-BE" dirty="0" smtClean="0"/>
              <a:t> </a:t>
            </a:r>
            <a:r>
              <a:rPr lang="fr-BE" dirty="0" err="1" smtClean="0"/>
              <a:t>developed</a:t>
            </a:r>
            <a:r>
              <a:rPr lang="fr-BE" dirty="0" smtClean="0"/>
              <a:t> in relation to (inter alia) values, </a:t>
            </a:r>
            <a:r>
              <a:rPr lang="fr-BE" dirty="0"/>
              <a:t>social </a:t>
            </a:r>
            <a:r>
              <a:rPr lang="fr-BE" dirty="0" smtClean="0"/>
              <a:t>dimension, </a:t>
            </a:r>
            <a:r>
              <a:rPr lang="fr-BE" dirty="0" err="1" smtClean="0"/>
              <a:t>microcredentials</a:t>
            </a:r>
            <a:r>
              <a:rPr lang="fr-BE" dirty="0"/>
              <a:t>, </a:t>
            </a:r>
            <a:r>
              <a:rPr lang="fr-BE" dirty="0" err="1"/>
              <a:t>sustainable</a:t>
            </a:r>
            <a:r>
              <a:rPr lang="fr-BE" dirty="0"/>
              <a:t> </a:t>
            </a:r>
            <a:r>
              <a:rPr lang="fr-BE" dirty="0" err="1"/>
              <a:t>development</a:t>
            </a:r>
            <a:r>
              <a:rPr lang="fr-BE" dirty="0"/>
              <a:t> </a:t>
            </a:r>
            <a:r>
              <a:rPr lang="fr-BE" dirty="0" smtClean="0"/>
              <a:t>goals and </a:t>
            </a:r>
            <a:r>
              <a:rPr lang="fr-BE" dirty="0" err="1" smtClean="0"/>
              <a:t>closer</a:t>
            </a:r>
            <a:r>
              <a:rPr lang="fr-BE" dirty="0" smtClean="0"/>
              <a:t> HEI networks/alliances </a:t>
            </a:r>
          </a:p>
        </p:txBody>
      </p:sp>
    </p:spTree>
    <p:extLst>
      <p:ext uri="{BB962C8B-B14F-4D97-AF65-F5344CB8AC3E}">
        <p14:creationId xmlns:p14="http://schemas.microsoft.com/office/powerpoint/2010/main" val="457878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Presentation.pptx" id="{DF0E4C23-23CF-4CA0-B78D-4EE4E4812529}" vid="{A275074F-6DFA-4FBF-AA5C-38C3649C393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4F1EA005558D4A84C86AD0D2CF8860" ma:contentTypeVersion="1" ma:contentTypeDescription="Create a new document." ma:contentTypeScope="" ma:versionID="e585c717080f1243343ff507719315cd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FF87431-2774-4E17-BE38-8A579357848D}">
  <ds:schemaRefs>
    <ds:schemaRef ds:uri="http://schemas.microsoft.com/sharepoint/v3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terms/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B1CAF70-02D1-4551-A536-63581F6A809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421BA69-92B7-498B-9380-E9133E1802D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3001</TotalTime>
  <Words>564</Words>
  <Application>Microsoft Office PowerPoint</Application>
  <PresentationFormat>Widescreen</PresentationFormat>
  <Paragraphs>53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Arial Narrow</vt:lpstr>
      <vt:lpstr>Calibri</vt:lpstr>
      <vt:lpstr>Office Theme</vt:lpstr>
      <vt:lpstr>Quality Assurance in the Bologna Process, 2020</vt:lpstr>
      <vt:lpstr>2020 BPIR</vt:lpstr>
      <vt:lpstr>Quality Assurance, 2018/19</vt:lpstr>
      <vt:lpstr>Evolution of Quality Assurance</vt:lpstr>
      <vt:lpstr> Level of student participation in external QA</vt:lpstr>
      <vt:lpstr> Level of international participation in external QA</vt:lpstr>
      <vt:lpstr> Level of openness to cross border QA of EQAR registered agencies</vt:lpstr>
      <vt:lpstr>European approach to QA of joint programmes</vt:lpstr>
      <vt:lpstr> Looking ahead (to a post-covid future)…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Yvonne (COMM)</dc:creator>
  <cp:lastModifiedBy>CROSIER David (EACEA)</cp:lastModifiedBy>
  <cp:revision>150</cp:revision>
  <dcterms:created xsi:type="dcterms:W3CDTF">2019-08-09T12:06:42Z</dcterms:created>
  <dcterms:modified xsi:type="dcterms:W3CDTF">2021-06-30T11:30:14Z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0x010100184F1EA005558D4A84C86AD0D2CF8860</vt:lpwstr>
  </property>
</Properties>
</file>